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11" r:id="rId2"/>
    <p:sldId id="322" r:id="rId3"/>
    <p:sldId id="373" r:id="rId4"/>
    <p:sldId id="316" r:id="rId5"/>
    <p:sldId id="321" r:id="rId6"/>
    <p:sldId id="379" r:id="rId7"/>
    <p:sldId id="323" r:id="rId8"/>
    <p:sldId id="324" r:id="rId9"/>
    <p:sldId id="325" r:id="rId10"/>
    <p:sldId id="317" r:id="rId11"/>
    <p:sldId id="318" r:id="rId12"/>
    <p:sldId id="319" r:id="rId13"/>
    <p:sldId id="334" r:id="rId14"/>
    <p:sldId id="320" r:id="rId15"/>
    <p:sldId id="312" r:id="rId16"/>
    <p:sldId id="326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AS Unit 1 Topic 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7E1782-27C2-4F5C-8A3A-1A9D7DB00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27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AS Unit 1 Topic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90DC5E-8133-4185-B083-CD858D042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886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D6B1B-D79A-47F9-AA1C-DD2741B4D86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36E46-F860-4FDD-B004-C8E40E0E1FC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5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70898-DA91-4C36-A38B-B6AE548741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AD16C-52CC-4433-8D9B-1F1B065E08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2BE9F-AA13-4C52-BC69-FA51949CAE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50EB1-2EEB-48E4-8795-D9B24A1AFD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92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D83FF-F5AF-4230-B607-572AA753CB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2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75F16-A639-484D-A766-D6A95D0133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4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6C3D-46A0-4D5A-93D6-175E481A6DE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D20F7-8CEC-4BA7-A195-A7CA5C88EE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1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A6D13-1EAB-48EC-A166-428660362E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734E4D-5699-43BA-AF74-AD1357E3FA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solidFill>
                  <a:schemeClr val="bg1"/>
                </a:solidFill>
                <a:latin typeface="Tahoma" pitchFamily="34" charset="0"/>
              </a:rPr>
              <a:t>Date:</a:t>
            </a: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 </a:t>
            </a:r>
            <a:fld id="{F3F049E2-E51F-4B61-A67C-38DA151B300C}" type="datetime5">
              <a:rPr lang="en-GB" sz="1400">
                <a:solidFill>
                  <a:schemeClr val="bg1"/>
                </a:solidFill>
                <a:latin typeface="Tahoma" pitchFamily="34" charset="0"/>
              </a:rPr>
              <a:pPr eaLnBrk="1" hangingPunct="1"/>
              <a:t>2-Nov-15</a:t>
            </a:fld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					              	 </a:t>
            </a:r>
            <a:r>
              <a:rPr lang="en-GB" sz="1400" b="1">
                <a:solidFill>
                  <a:schemeClr val="bg1"/>
                </a:solidFill>
                <a:latin typeface="Tahoma" pitchFamily="34" charset="0"/>
              </a:rPr>
              <a:t>AS Unit 1 Topic 1</a:t>
            </a:r>
            <a:endParaRPr lang="en-GB" sz="140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5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79642"/>
            <a:ext cx="8736012" cy="6601377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  <a:defRPr/>
            </a:pPr>
            <a:r>
              <a:rPr lang="en-US" b="1" u="sng" dirty="0" smtClean="0"/>
              <a:t>Compulsory Case Study 1 – The Californian Coast</a:t>
            </a:r>
          </a:p>
          <a:p>
            <a:pPr>
              <a:defRPr/>
            </a:pPr>
            <a:r>
              <a:rPr lang="en-US" dirty="0" smtClean="0"/>
              <a:t> The state of California has approx. 40 million people and has an economy the size of a high income country!</a:t>
            </a:r>
          </a:p>
          <a:p>
            <a:pPr>
              <a:defRPr/>
            </a:pPr>
            <a:r>
              <a:rPr lang="en-US" dirty="0" smtClean="0"/>
              <a:t>25 Californian counties have per capita incomes of US$ 65,000 pa – so it is one of the world’s wealthiest places!</a:t>
            </a:r>
          </a:p>
          <a:p>
            <a:pPr>
              <a:defRPr/>
            </a:pPr>
            <a:r>
              <a:rPr lang="en-US" dirty="0" smtClean="0"/>
              <a:t>But this means that a disaster may comprise high financial losses.</a:t>
            </a:r>
          </a:p>
          <a:p>
            <a:pPr>
              <a:defRPr/>
            </a:pPr>
            <a:r>
              <a:rPr lang="en-US" dirty="0" smtClean="0"/>
              <a:t>It is home to the megacities of Los Angeles, San Diego and San Francisco.</a:t>
            </a:r>
          </a:p>
          <a:p>
            <a:pPr>
              <a:defRPr/>
            </a:pPr>
            <a:r>
              <a:rPr lang="en-US" dirty="0"/>
              <a:t>Only sophisticated management prevents California from becoming a disaster zone (in terms of mortality). </a:t>
            </a:r>
          </a:p>
          <a:p>
            <a:pPr>
              <a:defRPr/>
            </a:pPr>
            <a:r>
              <a:rPr lang="en-US" dirty="0"/>
              <a:t>NB prediction of earthquake activity is not possible even with technology. </a:t>
            </a:r>
          </a:p>
          <a:p>
            <a:pPr>
              <a:defRPr/>
            </a:pPr>
            <a:r>
              <a:rPr lang="en-US" dirty="0"/>
              <a:t>Parts of the population are vulnerable - around 20% of the residents in Los Angeles live below the official poverty line. These people have the lowest capacity to cope when affected by a </a:t>
            </a:r>
            <a:r>
              <a:rPr lang="en-US" dirty="0" err="1"/>
              <a:t>hazard.California</a:t>
            </a:r>
            <a:r>
              <a:rPr lang="en-US" dirty="0"/>
              <a:t> also has 3.5 million people (many semi-legal migrants) who live in hazardous locations.  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"/>
            <a:ext cx="8229600" cy="562651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u="sng" dirty="0" smtClean="0"/>
              <a:t>River flooding</a:t>
            </a:r>
          </a:p>
          <a:p>
            <a:pPr>
              <a:defRPr/>
            </a:pPr>
            <a:r>
              <a:rPr lang="en-US" dirty="0" smtClean="0"/>
              <a:t>El Niño La Niña oscillation: winter storms, especially during El Nino years lead to</a:t>
            </a:r>
          </a:p>
          <a:p>
            <a:pPr>
              <a:buFontTx/>
              <a:buNone/>
              <a:defRPr/>
            </a:pPr>
            <a:r>
              <a:rPr lang="en-US" dirty="0" smtClean="0"/>
              <a:t>   floods in the Los Angeles and San Gabriel rivers (with deforested hill sides).  </a:t>
            </a:r>
          </a:p>
          <a:p>
            <a:pPr>
              <a:defRPr/>
            </a:pPr>
            <a:r>
              <a:rPr lang="en-US" dirty="0" smtClean="0"/>
              <a:t>Even though rivers are now heavily </a:t>
            </a:r>
            <a:r>
              <a:rPr lang="en-US" dirty="0" err="1" smtClean="0"/>
              <a:t>channelised</a:t>
            </a:r>
            <a:r>
              <a:rPr lang="en-US" dirty="0" smtClean="0"/>
              <a:t> floods can still take place (mainly between October and January)</a:t>
            </a:r>
          </a:p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Coastal flooding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of erosion along coast near Malibu and Santa Monica .</a:t>
            </a:r>
          </a:p>
          <a:p>
            <a:pPr>
              <a:defRPr/>
            </a:pPr>
            <a:r>
              <a:rPr lang="en-US" dirty="0" smtClean="0"/>
              <a:t>Also the area around Long Beach is subsiding and sometimes floods in heavy storms.</a:t>
            </a:r>
          </a:p>
          <a:p>
            <a:pPr>
              <a:defRPr/>
            </a:pPr>
            <a:r>
              <a:rPr lang="en-US" dirty="0" smtClean="0"/>
              <a:t>The impacts are likely to worsen as sea levels rise in the future. </a:t>
            </a: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39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Drought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204912"/>
            <a:ext cx="8718550" cy="550560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Summer drought is a potential problem in a Mediterranean climate, especially in Southern California. </a:t>
            </a:r>
            <a:endParaRPr lang="el-GR" sz="2800" dirty="0" smtClean="0"/>
          </a:p>
          <a:p>
            <a:pPr>
              <a:defRPr/>
            </a:pPr>
            <a:r>
              <a:rPr lang="en-US" sz="2800" dirty="0" smtClean="0"/>
              <a:t>Droughts in California can be caused by anticyclones (long-lasting periods of high air pressure with sinking, dry air. Dry, sinking air means no rain </a:t>
            </a:r>
          </a:p>
          <a:p>
            <a:pPr>
              <a:defRPr/>
            </a:pPr>
            <a:r>
              <a:rPr lang="en-US" sz="2800" dirty="0" smtClean="0"/>
              <a:t>Drought can also be caused by La Nina events (periods when the surface water in the eastern Pacific Ocean is cooler). This means less evaporation, so there is less precipitation. </a:t>
            </a:r>
          </a:p>
          <a:p>
            <a:pPr>
              <a:defRPr/>
            </a:pPr>
            <a:r>
              <a:rPr lang="en-US" sz="2800" dirty="0"/>
              <a:t>Another cause of drought is increased wind blowing westward from the desert areas that are east of California, e.g. Arizona. The dry air has no moisture to cause precipitation. </a:t>
            </a:r>
          </a:p>
          <a:p>
            <a:pPr>
              <a:defRPr/>
            </a:pPr>
            <a:r>
              <a:rPr lang="en-US" sz="2800" dirty="0"/>
              <a:t>The problem is exacerbated as the population of LA is increasing so rapidly and there is a lack of water supply.  </a:t>
            </a:r>
          </a:p>
          <a:p>
            <a:pPr>
              <a:defRPr/>
            </a:pPr>
            <a:endParaRPr lang="el-GR" sz="28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 Nino and El Nina in California</a:t>
            </a:r>
            <a:endParaRPr lang="el-GR" dirty="0"/>
          </a:p>
        </p:txBody>
      </p:sp>
      <p:pic>
        <p:nvPicPr>
          <p:cNvPr id="29699" name="Content Placeholder 3" descr="haza1 01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" y="1597025"/>
            <a:ext cx="8566150" cy="493077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4" y="-28021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/>
              <a:t>Wild fires/Bush fires</a:t>
            </a:r>
            <a:endParaRPr lang="el-G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779880"/>
            <a:ext cx="5515898" cy="601912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The most devastating effect of drought in California is wildfires – dry vegetation is extremely flammable, so fires spread quickly over wide areas </a:t>
            </a:r>
          </a:p>
          <a:p>
            <a:pPr>
              <a:defRPr/>
            </a:pPr>
            <a:r>
              <a:rPr lang="en-US" dirty="0" smtClean="0"/>
              <a:t>In the dry Santa Ana wind period there are more fires.  </a:t>
            </a:r>
          </a:p>
          <a:p>
            <a:pPr>
              <a:defRPr/>
            </a:pPr>
            <a:r>
              <a:rPr lang="en-US" dirty="0" smtClean="0"/>
              <a:t>The wildfires in Southern California in October 2007 killed 22 people and destroyed 1300 homes. </a:t>
            </a:r>
          </a:p>
          <a:p>
            <a:pPr>
              <a:defRPr/>
            </a:pPr>
            <a:r>
              <a:rPr lang="en-US" dirty="0"/>
              <a:t>As people move out of LA and San Francisco into the hills fires are likely to be an increasing problem.  </a:t>
            </a:r>
            <a:endParaRPr lang="el-GR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l-GR" dirty="0"/>
          </a:p>
        </p:txBody>
      </p:sp>
      <p:pic>
        <p:nvPicPr>
          <p:cNvPr id="4" name="Picture 3" descr="ca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48" y="1620083"/>
            <a:ext cx="3526912" cy="2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/>
              <a:t>Landslides/Mudslides</a:t>
            </a:r>
            <a:endParaRPr lang="el-G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88" y="1120313"/>
            <a:ext cx="5143909" cy="5604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The risk of landslide disasters in California is high because of building on and around steep slopes, as well as building on coastal land overlooking the ocean, E.g. La </a:t>
            </a:r>
            <a:r>
              <a:rPr lang="en-US" sz="2400" dirty="0" err="1" smtClean="0"/>
              <a:t>Conchita</a:t>
            </a:r>
            <a:r>
              <a:rPr lang="en-US" sz="2400" dirty="0" smtClean="0"/>
              <a:t>. </a:t>
            </a:r>
          </a:p>
          <a:p>
            <a:pPr>
              <a:defRPr/>
            </a:pPr>
            <a:r>
              <a:rPr lang="en-US" sz="2400" dirty="0" smtClean="0"/>
              <a:t>Landslides take place in heavy winter storms where hillsides have been burnt by wildfire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    and eroded.</a:t>
            </a:r>
          </a:p>
          <a:p>
            <a:pPr>
              <a:defRPr/>
            </a:pPr>
            <a:r>
              <a:rPr lang="en-US" sz="2400" dirty="0" smtClean="0"/>
              <a:t>The risk is high along the coast near Malibu and Santa Monica.</a:t>
            </a:r>
          </a:p>
          <a:p>
            <a:pPr>
              <a:defRPr/>
            </a:pPr>
            <a:r>
              <a:rPr lang="en-US" sz="2400" dirty="0" smtClean="0"/>
              <a:t>It is a growing problem as the climate becomes more unpredictable in all coastal areas.    </a:t>
            </a:r>
          </a:p>
          <a:p>
            <a:pPr>
              <a:defRPr/>
            </a:pPr>
            <a:endParaRPr lang="el-GR" sz="2800" dirty="0"/>
          </a:p>
        </p:txBody>
      </p:sp>
      <p:pic>
        <p:nvPicPr>
          <p:cNvPr id="4" name="Content Placeholder 3" descr="cal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197" y="1150374"/>
            <a:ext cx="3602422" cy="241310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Fog/Smog</a:t>
            </a:r>
            <a:endParaRPr lang="el-G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Advection fog occur when cool air from cold offshore current drifts inland and meets warm air (especially in Summer). </a:t>
            </a:r>
          </a:p>
          <a:p>
            <a:pPr>
              <a:defRPr/>
            </a:pPr>
            <a:r>
              <a:rPr lang="en-US" dirty="0" smtClean="0"/>
              <a:t>Climate conditions combine with car pollution to generate photochemical smog which collects in the basin.</a:t>
            </a:r>
          </a:p>
          <a:p>
            <a:pPr>
              <a:defRPr/>
            </a:pPr>
            <a:r>
              <a:rPr lang="en-US" dirty="0" smtClean="0"/>
              <a:t>It is especially bad in cities in late summer and autumn.</a:t>
            </a:r>
          </a:p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3404" y="2964426"/>
            <a:ext cx="5015380" cy="38935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078391" cy="78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/>
              <a:t>Likelihood of future hazards</a:t>
            </a:r>
            <a:endParaRPr lang="el-GR" sz="2400" dirty="0"/>
          </a:p>
        </p:txBody>
      </p:sp>
      <p:pic>
        <p:nvPicPr>
          <p:cNvPr id="5" name="Content Placeholder 3" descr="haza1 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9781"/>
            <a:ext cx="3886288" cy="31268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24400" y="2153187"/>
            <a:ext cx="4078391" cy="78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/>
              <a:t>Past disasters</a:t>
            </a:r>
            <a:endParaRPr lang="el-GR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3" descr="haza1 01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61" y="143388"/>
            <a:ext cx="5135613" cy="6602314"/>
          </a:xfrm>
        </p:spPr>
      </p:pic>
      <p:pic>
        <p:nvPicPr>
          <p:cNvPr id="4" name="Content Placeholder 3" descr="haza1 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0038" y="117987"/>
            <a:ext cx="4005475" cy="52294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" y="436563"/>
            <a:ext cx="8750300" cy="62182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u="sng" dirty="0" smtClean="0"/>
              <a:t>Geophysical hazards</a:t>
            </a:r>
            <a:r>
              <a:rPr lang="en-US" sz="2800" dirty="0" smtClean="0"/>
              <a:t>: Earthquakes</a:t>
            </a:r>
          </a:p>
          <a:p>
            <a:pPr>
              <a:defRPr/>
            </a:pPr>
            <a:r>
              <a:rPr lang="en-US" sz="2000" dirty="0" smtClean="0"/>
              <a:t>The San Andreas fault (part of a broader fault zone) marks a conservative plate boundary where two coastal plates slide past each other, parallel to the plate margin at differential speeds. </a:t>
            </a:r>
          </a:p>
          <a:p>
            <a:pPr>
              <a:defRPr/>
            </a:pPr>
            <a:r>
              <a:rPr lang="en-US" sz="2000" dirty="0" smtClean="0"/>
              <a:t>More than 70% of California’s population live within 50km of a fault line.</a:t>
            </a:r>
          </a:p>
          <a:p>
            <a:pPr>
              <a:defRPr/>
            </a:pPr>
            <a:r>
              <a:rPr lang="en-US" sz="2000" dirty="0" smtClean="0"/>
              <a:t>An earthquake of Richter Scale 7 or above would have massive impacts. </a:t>
            </a:r>
          </a:p>
          <a:p>
            <a:pPr>
              <a:defRPr/>
            </a:pPr>
            <a:r>
              <a:rPr lang="en-US" sz="2000" dirty="0" smtClean="0"/>
              <a:t>The soft basin sediments in LA lead to rapid shaking with 5 major earthquakes being recorded in the last 100 years. </a:t>
            </a:r>
          </a:p>
          <a:p>
            <a:pPr>
              <a:defRPr/>
            </a:pPr>
            <a:r>
              <a:rPr lang="en-US" sz="2000" dirty="0" smtClean="0"/>
              <a:t>Earthquakes are shallow and so more destructive.</a:t>
            </a:r>
          </a:p>
          <a:p>
            <a:pPr>
              <a:defRPr/>
            </a:pPr>
            <a:r>
              <a:rPr lang="en-US" sz="2000" dirty="0" smtClean="0"/>
              <a:t>San Francisco Bay has experience several large earthquakes too.  </a:t>
            </a:r>
          </a:p>
          <a:p>
            <a:pPr>
              <a:defRPr/>
            </a:pPr>
            <a:r>
              <a:rPr lang="en-US" sz="2000" dirty="0"/>
              <a:t>There is a lot of building on unstable land – this can lead to soil liquefaction during earthquakes (where the ground can become more like a liquid), which damages buildings and increases the risk of landslides. </a:t>
            </a:r>
          </a:p>
          <a:p>
            <a:pPr>
              <a:defRPr/>
            </a:pPr>
            <a:r>
              <a:rPr lang="en-US" sz="2000" dirty="0"/>
              <a:t>This was a major problem during the Loma </a:t>
            </a:r>
            <a:r>
              <a:rPr lang="en-US" sz="2000" dirty="0" err="1"/>
              <a:t>Prieta</a:t>
            </a:r>
            <a:r>
              <a:rPr lang="en-US" sz="2000" dirty="0"/>
              <a:t> earthquake in 1989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20700"/>
            <a:ext cx="8666163" cy="61055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u="sng" dirty="0" smtClean="0"/>
              <a:t>Probability of an earthquake and likely magnitude</a:t>
            </a:r>
          </a:p>
          <a:p>
            <a:pPr algn="ctr">
              <a:buFontTx/>
              <a:buNone/>
              <a:defRPr/>
            </a:pPr>
            <a:endParaRPr lang="el-GR" u="sng" dirty="0"/>
          </a:p>
        </p:txBody>
      </p:sp>
      <p:pic>
        <p:nvPicPr>
          <p:cNvPr id="18435" name="Picture 3" descr="haza1 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253358"/>
            <a:ext cx="7307262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470" y="5613740"/>
            <a:ext cx="8583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el-GR" dirty="0"/>
          </a:p>
          <a:p>
            <a:pPr>
              <a:defRPr/>
            </a:pPr>
            <a:r>
              <a:rPr lang="en-US" dirty="0"/>
              <a:t>Studies of their frequency and magnitude of past earthquakes show that there is a good chance of an earthquake of magnitude 7.0+ hitting the San Francisco Bay area before 2025.   </a:t>
            </a:r>
          </a:p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88488"/>
            <a:ext cx="9144000" cy="765175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b="1" dirty="0" smtClean="0"/>
              <a:t>Why do people live in Los Angeles despite being at risk of earthquakes?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125538"/>
            <a:ext cx="8229600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GB" sz="2400" dirty="0" smtClean="0"/>
              <a:t>Economic: people work in the area and can’t afford to or don’t want to lose their jobs. Well paid (£35 000 per </a:t>
            </a:r>
            <a:r>
              <a:rPr lang="en-GB" sz="2400" dirty="0" err="1" smtClean="0"/>
              <a:t>yr</a:t>
            </a:r>
            <a:r>
              <a:rPr lang="en-GB" sz="2400" dirty="0" smtClean="0"/>
              <a:t>) and good lifestyle.  </a:t>
            </a:r>
          </a:p>
          <a:p>
            <a:pPr marL="0" indent="0">
              <a:lnSpc>
                <a:spcPct val="90000"/>
              </a:lnSpc>
            </a:pPr>
            <a:r>
              <a:rPr lang="en-GB" sz="2400" dirty="0" smtClean="0"/>
              <a:t>Technology: secure that prediction methods will give them enough warning. Homes are protected and emergency services are trained.</a:t>
            </a:r>
          </a:p>
          <a:p>
            <a:pPr marL="0" indent="0">
              <a:lnSpc>
                <a:spcPct val="90000"/>
              </a:lnSpc>
            </a:pPr>
            <a:r>
              <a:rPr lang="en-GB" sz="2400" dirty="0" smtClean="0"/>
              <a:t>Perception: See earthquakes as being uncommon and not a big risk.  Car accidents and crime are more likely to happen so are more ‘dangerous’</a:t>
            </a:r>
          </a:p>
          <a:p>
            <a:pPr marL="0" indent="0">
              <a:lnSpc>
                <a:spcPct val="90000"/>
              </a:lnSpc>
            </a:pPr>
            <a:r>
              <a:rPr lang="en-GB" sz="2400" dirty="0" smtClean="0"/>
              <a:t>Social: People have their families, friends, schools, favourite places where they live and don’t want to lose them. 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62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California Earthquakes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u="sng" dirty="0" smtClean="0"/>
              <a:t>P 28 Oxford</a:t>
            </a:r>
          </a:p>
          <a:p>
            <a:pPr>
              <a:defRPr/>
            </a:pPr>
            <a:r>
              <a:rPr lang="en-US" sz="2800" dirty="0" smtClean="0"/>
              <a:t>The 1989 Loma </a:t>
            </a:r>
            <a:r>
              <a:rPr lang="en-US" sz="2800" dirty="0" err="1" smtClean="0"/>
              <a:t>Prieta</a:t>
            </a:r>
            <a:r>
              <a:rPr lang="en-US" sz="2800" dirty="0" smtClean="0"/>
              <a:t> earthquake in San Francisco</a:t>
            </a:r>
          </a:p>
          <a:p>
            <a:pPr>
              <a:defRPr/>
            </a:pPr>
            <a:r>
              <a:rPr lang="en-US" sz="2800" dirty="0" smtClean="0"/>
              <a:t>The 1994 Northridge earthquake in LA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A)What were the causes of these earthquakes?</a:t>
            </a:r>
          </a:p>
          <a:p>
            <a:pPr>
              <a:defRPr/>
            </a:pPr>
            <a:r>
              <a:rPr lang="en-US" sz="2800" dirty="0" smtClean="0"/>
              <a:t>B)What were the effects of these earthquakes?</a:t>
            </a:r>
          </a:p>
          <a:p>
            <a:pPr>
              <a:defRPr/>
            </a:pPr>
            <a:r>
              <a:rPr lang="en-US" sz="2800" dirty="0" smtClean="0"/>
              <a:t>C)How are the people of California dealing with the threat of earthquakes? </a:t>
            </a:r>
            <a:endParaRPr lang="el-GR" sz="2800" dirty="0"/>
          </a:p>
        </p:txBody>
      </p:sp>
      <p:pic>
        <p:nvPicPr>
          <p:cNvPr id="4" name="Content Placeholder 3" descr="cal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7188" y="0"/>
            <a:ext cx="2255916" cy="24027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30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/>
              <a:t>Volcanoes</a:t>
            </a:r>
            <a:endParaRPr lang="el-G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169617"/>
            <a:ext cx="281725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 There hasn’t been a volcanic eruption in California since 1915 (Lassen Peak) </a:t>
            </a:r>
          </a:p>
          <a:p>
            <a:pPr>
              <a:defRPr/>
            </a:pPr>
            <a:r>
              <a:rPr lang="en-US" sz="2400" dirty="0" smtClean="0"/>
              <a:t> But there are volcanoes being monitored for potential eruptions, e.g. Lassen Peak, Mount Shasta, and the volcanoes around Mammoth Lakes. </a:t>
            </a:r>
          </a:p>
        </p:txBody>
      </p:sp>
      <p:pic>
        <p:nvPicPr>
          <p:cNvPr id="4" name="Content Placeholder 3" descr="cal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0489" y="884904"/>
            <a:ext cx="6095485" cy="57518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Tsunamis</a:t>
            </a:r>
            <a:endParaRPr lang="el-G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A tsunami is a series of large waves that can flood coastal areas and they can be caused by earthquakes on the sea bed, or landslides into the sea. </a:t>
            </a:r>
          </a:p>
          <a:p>
            <a:pPr>
              <a:defRPr/>
            </a:pPr>
            <a:r>
              <a:rPr lang="en-US" sz="2800" dirty="0" smtClean="0"/>
              <a:t>Earthquakes under the Pacific Ocean could cause a tsunami along the California coastline. </a:t>
            </a:r>
          </a:p>
          <a:p>
            <a:pPr>
              <a:defRPr/>
            </a:pPr>
            <a:r>
              <a:rPr lang="en-US" sz="2800" dirty="0" smtClean="0"/>
              <a:t>An earthquake off the coast of Alaska in 1964 caused a tsunami to strike the coast of northern California, killing 12 people in Crescent City. </a:t>
            </a:r>
          </a:p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1090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people live in Los Angeles despite being at risk of earthquakes? </vt:lpstr>
      <vt:lpstr>California Earthquakes</vt:lpstr>
      <vt:lpstr>Volcanoes</vt:lpstr>
      <vt:lpstr>Tsunamis</vt:lpstr>
      <vt:lpstr>PowerPoint Presentation</vt:lpstr>
      <vt:lpstr>Coastal flooding</vt:lpstr>
      <vt:lpstr>Drought</vt:lpstr>
      <vt:lpstr>El Nino and El Nina in California</vt:lpstr>
      <vt:lpstr>Wild fires/Bush fires</vt:lpstr>
      <vt:lpstr>Landslides/Mudslides</vt:lpstr>
      <vt:lpstr>Fog/Smog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some land, build a house?</dc:title>
  <dc:creator>Daniel Mace</dc:creator>
  <cp:lastModifiedBy>Sarah-Jayne Keating</cp:lastModifiedBy>
  <cp:revision>104</cp:revision>
  <cp:lastPrinted>2015-11-02T12:48:21Z</cp:lastPrinted>
  <dcterms:created xsi:type="dcterms:W3CDTF">2007-04-23T19:52:48Z</dcterms:created>
  <dcterms:modified xsi:type="dcterms:W3CDTF">2015-11-02T14:03:51Z</dcterms:modified>
</cp:coreProperties>
</file>